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DC461-D1F7-4CFE-A9BC-39E7C407F912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F5C9-5A61-4086-AF2E-EF987A74E9A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cb-kam.rnd.muzkult.ru/parad_1945" TargetMode="External"/><Relationship Id="rId2" Type="http://schemas.openxmlformats.org/officeDocument/2006/relationships/hyperlink" Target="https://mcb-kam.rnd.muzkult.ru/jarcev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42852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/>
              <a:t>5 декабря исполняется 100 лет </a:t>
            </a:r>
          </a:p>
          <a:p>
            <a:pPr algn="ctr"/>
            <a:r>
              <a:rPr lang="ru-RU" sz="3200" b="1" i="1" dirty="0" smtClean="0"/>
              <a:t>со дня рождения </a:t>
            </a:r>
          </a:p>
          <a:p>
            <a:pPr algn="ctr"/>
            <a:r>
              <a:rPr lang="ru-RU" sz="3200" b="1" i="1" dirty="0" smtClean="0"/>
              <a:t>Почетного гражданина Каменского района </a:t>
            </a:r>
          </a:p>
          <a:p>
            <a:pPr algn="ctr"/>
            <a:r>
              <a:rPr lang="ru-RU" sz="4000" b="1" dirty="0" smtClean="0"/>
              <a:t>Ярцева Ивана Яковлевича</a:t>
            </a:r>
          </a:p>
          <a:p>
            <a:pPr algn="ctr"/>
            <a:r>
              <a:rPr lang="ru-RU" sz="3200" b="1" dirty="0" smtClean="0"/>
              <a:t>(05.12.1923-15.01.2021)</a:t>
            </a:r>
            <a:endParaRPr lang="ru-RU" sz="3200" b="1" dirty="0"/>
          </a:p>
        </p:txBody>
      </p:sp>
      <p:pic>
        <p:nvPicPr>
          <p:cNvPr id="5" name="Picture 4" descr="C:\Users\1\Downloads\9 мая 2018 г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857496"/>
            <a:ext cx="6731045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1\Downloads\Тракторист И. Я. Ярцев 1960 г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42852"/>
            <a:ext cx="4371838" cy="442915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357166"/>
            <a:ext cx="41434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Иван Яковлевич родился в крестьянской семье в хуторе Астахов. Учебу в школе пришлось прервать – Иван Яковлевич был вынужден работать в колхозе, чтобы помогать семье. Работал прицепщиком, а затем трактористом на СТЗ в 10-й тракторной бригаде колхоза им. Буденного. В марте 1942 г. И.Я. Ярцев был призван в ряды Рабоче-крестьянской Красной армии и направлен в школу младших командиров. А в мае уже воевал в Крыму в Приморской армии в 1163-м стрелковом полку. В жестоких оборонительных боях с превосходящими силами фашистов Иван Яковлевич был ранен.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714884"/>
            <a:ext cx="43577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После лечения его признали годным лишь к нестроевой службе, но он просился на передовую. В октябре 1942 года И. Я. Ярцев был направлен в 14-ю отдельную инженерно-минную бригаду (ОИМБ).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14290"/>
            <a:ext cx="464347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В феврале 1943 г. в составе этой бригады в районе Курской дуги Иван Яковлевич участвовал в создании глубоко эшелонированной линии обороны и минирования на танкоопасных направлениях</a:t>
            </a:r>
            <a:r>
              <a:rPr lang="ru-RU" dirty="0" smtClean="0"/>
              <a:t>. </a:t>
            </a:r>
            <a:r>
              <a:rPr lang="ru-RU" b="1" dirty="0" smtClean="0"/>
              <a:t>С началом боев на Курско-Орловском направлении постоянно находился на самых опасных для прорыва направлениях, оперативно создавая минные поля, на которых подорвался не один десяток вражеских танков и броневиков. И.Я. Ярцев принимал участие в возведении переправ через реки Березина, Западный Буг, </a:t>
            </a:r>
            <a:r>
              <a:rPr lang="ru-RU" b="1" dirty="0" err="1" smtClean="0"/>
              <a:t>Нарев</a:t>
            </a:r>
            <a:r>
              <a:rPr lang="ru-RU" b="1" dirty="0" smtClean="0"/>
              <a:t>, Одер, Днестр и другие, всего 11 рек. ОИМБ, участвуя в боевой операции «Багратион» по освобождению Белоруссии, прокладывала десятки километров бревенчатого настила для продвижения танков, минировала и разминировала поля. Бригада стала Краснознаменной, ордена Суворова и завершила войну в Германии в г. </a:t>
            </a:r>
            <a:r>
              <a:rPr lang="ru-RU" b="1" dirty="0" err="1" smtClean="0"/>
              <a:t>Марлов</a:t>
            </a:r>
            <a:r>
              <a:rPr lang="ru-RU" b="1" dirty="0" smtClean="0"/>
              <a:t> </a:t>
            </a:r>
          </a:p>
          <a:p>
            <a:pPr algn="just"/>
            <a:r>
              <a:rPr lang="ru-RU" b="1" dirty="0" smtClean="0"/>
              <a:t>в составе II Белорусского фронта.</a:t>
            </a:r>
          </a:p>
          <a:p>
            <a:pPr algn="just"/>
            <a:endParaRPr lang="ru-RU" dirty="0"/>
          </a:p>
        </p:txBody>
      </p:sp>
      <p:pic>
        <p:nvPicPr>
          <p:cNvPr id="8" name="Picture 2" descr="C:\Users\1\Downloads\И. Я. Ярце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28604"/>
            <a:ext cx="3712416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4286256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Ивана Яковлевича Ярцева неоднократно избирали членом правления колхоза, депутатом </a:t>
            </a:r>
            <a:r>
              <a:rPr lang="ru-RU" b="1" dirty="0" err="1" smtClean="0"/>
              <a:t>Астаховского</a:t>
            </a:r>
            <a:r>
              <a:rPr lang="ru-RU" b="1" dirty="0" smtClean="0"/>
              <a:t> сельского совета. Он активно участвовал в создании районной организации ветеранов войны, много лет работал в комиссии по патриотическому воспитанию. Был награжден орденами Красного Знамени, Отечественной войны I и II степеней, Красной Звезды, «Знак Почета» и многими медалями. Являлся Участник парада Победы в Москве 1945 г. и 1985 г.В 2013 году ему было присвоено звание «Почетный гражданин Каменского района».</a:t>
            </a:r>
            <a:endParaRPr lang="ru-RU" b="1" dirty="0"/>
          </a:p>
        </p:txBody>
      </p:sp>
      <p:pic>
        <p:nvPicPr>
          <p:cNvPr id="17410" name="Picture 2" descr="C:\Users\1\Downloads\И. Я. Ярцев с юными земляками 2010г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44243" y="285728"/>
            <a:ext cx="4863230" cy="364333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285728"/>
            <a:ext cx="35719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В декабре 1945 г. </a:t>
            </a:r>
            <a:r>
              <a:rPr lang="ru-RU" b="1" smtClean="0"/>
              <a:t>И. Я</a:t>
            </a:r>
            <a:r>
              <a:rPr lang="ru-RU" b="1" dirty="0" smtClean="0"/>
              <a:t>. Ярцев демобилизовался из рядов Вооруженных Сил и возвратился домой в день своего рождения – 5 декабря. Начал трудиться трактористом 11-й тракторной бригады </a:t>
            </a:r>
            <a:r>
              <a:rPr lang="ru-RU" b="1" dirty="0" err="1" smtClean="0"/>
              <a:t>Глубокинской</a:t>
            </a:r>
            <a:r>
              <a:rPr lang="ru-RU" b="1" dirty="0" smtClean="0"/>
              <a:t> МТС. </a:t>
            </a:r>
          </a:p>
          <a:p>
            <a:pPr algn="just"/>
            <a:r>
              <a:rPr lang="ru-RU" b="1" dirty="0" smtClean="0"/>
              <a:t>В 1952 г. был назначен бригадиром этого коллектива. Бригада Ярцева была лучшей в </a:t>
            </a:r>
            <a:r>
              <a:rPr lang="ru-RU" b="1" dirty="0" err="1" smtClean="0"/>
              <a:t>Глубокинской</a:t>
            </a:r>
            <a:r>
              <a:rPr lang="ru-RU" b="1" dirty="0" smtClean="0"/>
              <a:t> МТС по показателям урожайности и выработки.</a:t>
            </a:r>
            <a:endParaRPr lang="ru-RU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Информация с сайта:</a:t>
            </a:r>
          </a:p>
          <a:p>
            <a:r>
              <a:rPr lang="ru-RU" dirty="0" smtClean="0"/>
              <a:t> </a:t>
            </a:r>
          </a:p>
          <a:p>
            <a:r>
              <a:rPr lang="ru-RU" dirty="0" err="1" smtClean="0">
                <a:hlinkClick r:id="rId2"/>
              </a:rPr>
              <a:t>Межпоселенческая</a:t>
            </a:r>
            <a:r>
              <a:rPr lang="ru-RU" dirty="0" smtClean="0">
                <a:hlinkClick r:id="rId2"/>
              </a:rPr>
              <a:t> центральная библиотека Каменского района | Ярцев Иван Яковлевич (</a:t>
            </a:r>
            <a:r>
              <a:rPr lang="ru-RU" dirty="0" err="1" smtClean="0">
                <a:hlinkClick r:id="rId2"/>
              </a:rPr>
              <a:t>muzkult.ru</a:t>
            </a:r>
            <a:r>
              <a:rPr lang="ru-RU" dirty="0" smtClean="0">
                <a:hlinkClick r:id="rId2"/>
              </a:rPr>
              <a:t>)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err="1" smtClean="0">
                <a:hlinkClick r:id="rId3"/>
              </a:rPr>
              <a:t>Межпоселенческая</a:t>
            </a:r>
            <a:r>
              <a:rPr lang="ru-RU" dirty="0" smtClean="0">
                <a:hlinkClick r:id="rId3"/>
              </a:rPr>
              <a:t> центральная библиотека Каменского района | Участники легендарного парада Победы в Москве 24 июня 1945 года (</a:t>
            </a:r>
            <a:r>
              <a:rPr lang="ru-RU" dirty="0" err="1" smtClean="0">
                <a:hlinkClick r:id="rId3"/>
              </a:rPr>
              <a:t>muzkult.ru</a:t>
            </a:r>
            <a:r>
              <a:rPr lang="ru-RU" dirty="0" smtClean="0">
                <a:hlinkClick r:id="rId3"/>
              </a:rPr>
              <a:t>)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426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</cp:revision>
  <dcterms:created xsi:type="dcterms:W3CDTF">2023-11-29T09:56:43Z</dcterms:created>
  <dcterms:modified xsi:type="dcterms:W3CDTF">2023-11-29T10:16:09Z</dcterms:modified>
</cp:coreProperties>
</file>